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13" r:id="rId2"/>
  </p:sldMasterIdLst>
  <p:notesMasterIdLst>
    <p:notesMasterId r:id="rId20"/>
  </p:notesMasterIdLst>
  <p:sldIdLst>
    <p:sldId id="347" r:id="rId3"/>
    <p:sldId id="350" r:id="rId4"/>
    <p:sldId id="296" r:id="rId5"/>
    <p:sldId id="345" r:id="rId6"/>
    <p:sldId id="351" r:id="rId7"/>
    <p:sldId id="352" r:id="rId8"/>
    <p:sldId id="353" r:id="rId9"/>
    <p:sldId id="354" r:id="rId10"/>
    <p:sldId id="346" r:id="rId11"/>
    <p:sldId id="355" r:id="rId12"/>
    <p:sldId id="357" r:id="rId13"/>
    <p:sldId id="358" r:id="rId14"/>
    <p:sldId id="362" r:id="rId15"/>
    <p:sldId id="359" r:id="rId16"/>
    <p:sldId id="360" r:id="rId17"/>
    <p:sldId id="361" r:id="rId18"/>
    <p:sldId id="349"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1" d="100"/>
          <a:sy n="91" d="100"/>
        </p:scale>
        <p:origin x="348" y="78"/>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17</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22114191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69368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85207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7620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a:spcBef>
                <a:spcPct val="0"/>
              </a:spcBef>
              <a:buFont typeface="Arial" panose="020B0604020202020204" pitchFamily="34" charset="0"/>
              <a:buNone/>
              <a:defRPr/>
            </a:pPr>
            <a:r>
              <a:rPr lang="zh-CN" altLang="en-US" sz="2000" dirty="0">
                <a:solidFill>
                  <a:prstClr val="white"/>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7123714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3514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5353788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4049485" y="3734673"/>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2704032" y="188911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8748428" y="4011025"/>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audio" Target="../media/audio1.wav"/><Relationship Id="rId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6239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22" r:id="rId5"/>
    <p:sldLayoutId id="2147483660" r:id="rId6"/>
    <p:sldLayoutId id="2147483699" r:id="rId7"/>
    <p:sldLayoutId id="2147483652" r:id="rId8"/>
    <p:sldLayoutId id="2147483682"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4" action="ppaction://hlinksldjump" highlightClick="1">
              <a:snd r:embed="rId5"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75035742"/>
      </p:ext>
    </p:extLst>
  </p:cSld>
  <p:clrMap bg1="lt1" tx1="dk1" bg2="lt2" tx2="dk2" accent1="accent1" accent2="accent2" accent3="accent3" accent4="accent4" accent5="accent5" accent6="accent6" hlink="hlink" folHlink="folHlink"/>
  <p:sldLayoutIdLst>
    <p:sldLayoutId id="2147483714" r:id="rId1"/>
    <p:sldLayoutId id="2147483720" r:id="rId2"/>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9.emf"/><Relationship Id="rId4" Type="http://schemas.openxmlformats.org/officeDocument/2006/relationships/package" Target="../embeddings/Microsoft_Word___1.docx"/></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第</a:t>
            </a:r>
            <a:r>
              <a:rPr lang="en-US" altLang="zh-CN" sz="4656" b="1" dirty="0">
                <a:solidFill>
                  <a:srgbClr val="D60093"/>
                </a:solidFill>
                <a:latin typeface="隶书" panose="02010509060101010101" pitchFamily="49" charset="-122"/>
                <a:ea typeface="隶书" panose="02010509060101010101" pitchFamily="49" charset="-122"/>
              </a:rPr>
              <a:t>1</a:t>
            </a:r>
            <a:r>
              <a:rPr lang="zh-CN" altLang="en-US" sz="4656" b="1" dirty="0">
                <a:solidFill>
                  <a:srgbClr val="D60093"/>
                </a:solidFill>
                <a:latin typeface="隶书" panose="02010509060101010101" pitchFamily="49" charset="-122"/>
                <a:ea typeface="隶书" panose="02010509060101010101" pitchFamily="49" charset="-122"/>
              </a:rPr>
              <a:t>节　透镜</a:t>
            </a:r>
            <a:endParaRPr lang="zh-CN" altLang="en-US" sz="4656" b="1" dirty="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839079"/>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思路导引</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弄清楚以下问题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NEU-BZ-S92" panose="02020503000000020003" pitchFamily="18" charset="-122"/>
                <a:cs typeface="宋体" panose="02010600030101010101" pitchFamily="2" charset="-122"/>
              </a:rPr>
              <a:t>①</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什么是会聚光线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什么是发散光线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NEU-BZ-S92" panose="02020503000000020003" pitchFamily="18" charset="-122"/>
                <a:cs typeface="宋体" panose="02010600030101010101" pitchFamily="2" charset="-122"/>
              </a:rPr>
              <a:t>②</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什么是会聚作用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什么是发散作用</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3" name="矩形 2"/>
          <p:cNvSpPr>
            <a:spLocks noChangeAspect="1"/>
          </p:cNvSpPr>
          <p:nvPr/>
        </p:nvSpPr>
        <p:spPr>
          <a:xfrm>
            <a:off x="381000" y="2661071"/>
            <a:ext cx="11430000" cy="227421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正黑简体"/>
                <a:cs typeface="Times New Roman" panose="02020603050405020304" pitchFamily="18" charset="0"/>
              </a:rPr>
              <a:t>规律总结</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顺着光的传播方向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逐渐靠近的光线是会聚光线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逐渐远离的光线是发散光线。</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透镜会让两组光线间的会聚或发散程度发生改变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这种改变称为透镜对光线的作用。</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0116670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288837"/>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en-US" altLang="zh-CN" sz="2800" b="1"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光线经过甲、乙两透镜后的折射光线如图所示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则关于两透镜的类型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下列说法正确的是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4" name="JW8QXR97.eps" descr="id:2147496047;FounderCES"/>
          <p:cNvPicPr/>
          <p:nvPr/>
        </p:nvPicPr>
        <p:blipFill>
          <a:blip r:embed="rId2">
            <a:clrChange>
              <a:clrFrom>
                <a:srgbClr val="FFFFFF"/>
              </a:clrFrom>
              <a:clrTo>
                <a:srgbClr val="FFFFFF">
                  <a:alpha val="0"/>
                </a:srgbClr>
              </a:clrTo>
            </a:clrChange>
          </a:blip>
          <a:stretch>
            <a:fillRect/>
          </a:stretch>
        </p:blipFill>
        <p:spPr>
          <a:xfrm>
            <a:off x="2918033" y="1463763"/>
            <a:ext cx="5973719" cy="2094478"/>
          </a:xfrm>
          <a:prstGeom prst="rect">
            <a:avLst/>
          </a:prstGeom>
        </p:spPr>
      </p:pic>
      <p:sp>
        <p:nvSpPr>
          <p:cNvPr id="5" name="矩形 4"/>
          <p:cNvSpPr>
            <a:spLocks noChangeAspect="1"/>
          </p:cNvSpPr>
          <p:nvPr/>
        </p:nvSpPr>
        <p:spPr>
          <a:xfrm>
            <a:off x="381000" y="3575470"/>
            <a:ext cx="11430000" cy="227421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甲是凸透镜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乙是凹透镜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甲是凹透镜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乙是凸透镜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cs typeface="Times New Roman" panose="02020603050405020304" pitchFamily="18" charset="0"/>
              </a:rPr>
              <a:t>甲、乙都是凸透镜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D.</a:t>
            </a:r>
            <a:r>
              <a:rPr lang="zh-CN" altLang="zh-CN" sz="2800" dirty="0">
                <a:solidFill>
                  <a:srgbClr val="000000"/>
                </a:solidFill>
                <a:latin typeface="Times New Roman" panose="02020603050405020304" pitchFamily="18" charset="0"/>
                <a:cs typeface="Times New Roman" panose="02020603050405020304" pitchFamily="18" charset="0"/>
              </a:rPr>
              <a:t>甲、乙都是凹透镜</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6" name="矩形 5"/>
          <p:cNvSpPr>
            <a:spLocks noChangeAspect="1"/>
          </p:cNvSpPr>
          <p:nvPr/>
        </p:nvSpPr>
        <p:spPr>
          <a:xfrm>
            <a:off x="5460540" y="854365"/>
            <a:ext cx="444352" cy="609398"/>
          </a:xfrm>
          <a:prstGeom prst="rect">
            <a:avLst/>
          </a:prstGeom>
        </p:spPr>
        <p:txBody>
          <a:bodyPr wrap="none">
            <a:spAutoFit/>
          </a:bodyPr>
          <a:lstStyle/>
          <a:p>
            <a:pPr>
              <a:lnSpc>
                <a:spcPct val="120000"/>
              </a:lnSpc>
            </a:pPr>
            <a:r>
              <a:rPr lang="en-US" altLang="zh-CN" sz="2800" b="1" dirty="0" smtClean="0">
                <a:solidFill>
                  <a:srgbClr val="FF0000"/>
                </a:solidFill>
                <a:latin typeface="Times New Roman" panose="02020603050405020304" pitchFamily="18" charset="0"/>
              </a:rPr>
              <a:t>A</a:t>
            </a:r>
            <a:endParaRPr lang="zh-CN" altLang="en-US" sz="2800" b="1" dirty="0">
              <a:solidFill>
                <a:srgbClr val="FF0000"/>
              </a:solidFill>
            </a:endParaRPr>
          </a:p>
        </p:txBody>
      </p:sp>
    </p:spTree>
    <p:extLst>
      <p:ext uri="{BB962C8B-B14F-4D97-AF65-F5344CB8AC3E}">
        <p14:creationId xmlns:p14="http://schemas.microsoft.com/office/powerpoint/2010/main" val="13713983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15310"/>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探究问题</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二</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三</a:t>
            </a: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条特殊光线的光路作图</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a:t>
            </a:r>
            <a:r>
              <a:rPr lang="en-US" altLang="zh-CN" sz="2800" b="1"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如图甲、乙所示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请画出入射光线通过透镜后的折射光线。</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6" name="25MKG38.eps" descr="id:2147496061;FounderCES"/>
          <p:cNvPicPr/>
          <p:nvPr/>
        </p:nvPicPr>
        <p:blipFill>
          <a:blip r:embed="rId2">
            <a:clrChange>
              <a:clrFrom>
                <a:srgbClr val="FFFFFF"/>
              </a:clrFrom>
              <a:clrTo>
                <a:srgbClr val="FFFFFF">
                  <a:alpha val="0"/>
                </a:srgbClr>
              </a:clrTo>
            </a:clrChange>
          </a:blip>
          <a:stretch>
            <a:fillRect/>
          </a:stretch>
        </p:blipFill>
        <p:spPr>
          <a:xfrm>
            <a:off x="2782931" y="1490236"/>
            <a:ext cx="5814531" cy="1994246"/>
          </a:xfrm>
          <a:prstGeom prst="rect">
            <a:avLst/>
          </a:prstGeom>
        </p:spPr>
      </p:pic>
      <p:pic>
        <p:nvPicPr>
          <p:cNvPr id="4" name="25MKG76.eps" descr="id:2147485859;FounderCES"/>
          <p:cNvPicPr/>
          <p:nvPr/>
        </p:nvPicPr>
        <p:blipFill>
          <a:blip r:embed="rId3">
            <a:duotone>
              <a:schemeClr val="accent2">
                <a:shade val="45000"/>
                <a:satMod val="135000"/>
              </a:schemeClr>
              <a:prstClr val="white"/>
            </a:duotone>
            <a:clrChange>
              <a:clrFrom>
                <a:srgbClr val="FFFFFF"/>
              </a:clrFrom>
              <a:clrTo>
                <a:srgbClr val="FFFFFF">
                  <a:alpha val="0"/>
                </a:srgbClr>
              </a:clrTo>
            </a:clrChange>
          </a:blip>
          <a:stretch>
            <a:fillRect/>
          </a:stretch>
        </p:blipFill>
        <p:spPr>
          <a:xfrm>
            <a:off x="2530682" y="3631623"/>
            <a:ext cx="6487193" cy="1916271"/>
          </a:xfrm>
          <a:prstGeom prst="rect">
            <a:avLst/>
          </a:prstGeom>
        </p:spPr>
      </p:pic>
    </p:spTree>
    <p:extLst>
      <p:ext uri="{BB962C8B-B14F-4D97-AF65-F5344CB8AC3E}">
        <p14:creationId xmlns:p14="http://schemas.microsoft.com/office/powerpoint/2010/main" val="6968208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757181"/>
            <a:ext cx="11430000" cy="227421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题图甲中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平行于主光轴的光线经凸透镜折射后折射光线通过焦点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过凸透镜光心的光线其传播方向不变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题图乙中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平行于主光轴的入射光线经凹透镜折射后折射光线的反向延长线通过焦点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过凹透镜光心的光线传播方向不变。</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96794237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606333"/>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思路导引</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光线通过透镜后的传播方向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参见下图</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辨清透镜的种类</a:t>
            </a:r>
            <a:r>
              <a:rPr lang="zh-CN" altLang="zh-CN" sz="2800" dirty="0">
                <a:solidFill>
                  <a:srgbClr val="000000"/>
                </a:solidFill>
                <a:latin typeface="NEU-BZ-S92" panose="02020503000000020003" pitchFamily="18"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找准光线的特征</a:t>
            </a:r>
            <a:r>
              <a:rPr lang="zh-CN" altLang="zh-CN" sz="2800" dirty="0">
                <a:solidFill>
                  <a:srgbClr val="000000"/>
                </a:solidFill>
                <a:latin typeface="NEU-BZ-S92" panose="02020503000000020003" pitchFamily="18"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判断光的传播方向</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5339755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63996"/>
            <a:ext cx="5032147" cy="652486"/>
          </a:xfrm>
          <a:prstGeom prst="rect">
            <a:avLst/>
          </a:prstGeom>
        </p:spPr>
        <p:txBody>
          <a:bodyPr wrap="none">
            <a:spAutoFit/>
          </a:bodyPr>
          <a:lstStyle/>
          <a:p>
            <a:pPr>
              <a:lnSpc>
                <a:spcPct val="130000"/>
              </a:lnSpc>
            </a:pPr>
            <a:r>
              <a:rPr lang="zh-CN" altLang="zh-CN" sz="2800" dirty="0">
                <a:solidFill>
                  <a:srgbClr val="000000"/>
                </a:solidFill>
                <a:latin typeface="NEU-BZ-S92" panose="02020503000000020003" pitchFamily="18" charset="-122"/>
                <a:ea typeface="方正正黑简体"/>
                <a:cs typeface="Times New Roman" panose="02020603050405020304" pitchFamily="18" charset="0"/>
              </a:rPr>
              <a:t>规律</a:t>
            </a:r>
            <a:r>
              <a:rPr lang="zh-CN" altLang="zh-CN" sz="2800" dirty="0" smtClean="0">
                <a:solidFill>
                  <a:srgbClr val="000000"/>
                </a:solidFill>
                <a:latin typeface="NEU-BZ-S92" panose="02020503000000020003" pitchFamily="18" charset="-122"/>
                <a:ea typeface="方正正黑简体"/>
                <a:cs typeface="Times New Roman" panose="02020603050405020304" pitchFamily="18" charset="0"/>
              </a:rPr>
              <a:t>总结</a:t>
            </a:r>
            <a:r>
              <a:rPr lang="en-US" altLang="zh-CN" sz="2800" dirty="0" smtClean="0">
                <a:solidFill>
                  <a:srgbClr val="000000"/>
                </a:solidFill>
                <a:latin typeface="NEU-BZ-S92" panose="02020503000000020003" pitchFamily="18" charset="-122"/>
                <a:ea typeface="方正正黑简体"/>
                <a:cs typeface="Times New Roman" panose="02020603050405020304" pitchFamily="18" charset="0"/>
              </a:rPr>
              <a:t>  </a:t>
            </a:r>
            <a:r>
              <a:rPr lang="zh-CN" altLang="zh-CN" sz="2800" dirty="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三</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条特殊光线光路图</a:t>
            </a:r>
            <a:endParaRPr lang="zh-CN" altLang="en-US" sz="2800" dirty="0"/>
          </a:p>
        </p:txBody>
      </p:sp>
      <p:graphicFrame>
        <p:nvGraphicFramePr>
          <p:cNvPr id="5" name="对象 4"/>
          <p:cNvGraphicFramePr>
            <a:graphicFrameLocks noChangeAspect="1"/>
          </p:cNvGraphicFramePr>
          <p:nvPr>
            <p:extLst>
              <p:ext uri="{D42A27DB-BD31-4B8C-83A1-F6EECF244321}">
                <p14:modId xmlns:p14="http://schemas.microsoft.com/office/powerpoint/2010/main" val="1785662214"/>
              </p:ext>
            </p:extLst>
          </p:nvPr>
        </p:nvGraphicFramePr>
        <p:xfrm>
          <a:off x="340700" y="971325"/>
          <a:ext cx="11510600" cy="5757928"/>
        </p:xfrm>
        <a:graphic>
          <a:graphicData uri="http://schemas.openxmlformats.org/presentationml/2006/ole">
            <mc:AlternateContent xmlns:mc="http://schemas.openxmlformats.org/markup-compatibility/2006">
              <mc:Choice xmlns:v="urn:schemas-microsoft-com:vml" Requires="v">
                <p:oleObj spid="_x0000_s2051" name="文档" r:id="rId4" imgW="4604240" imgH="2303171" progId="Word.Document.12">
                  <p:embed/>
                </p:oleObj>
              </mc:Choice>
              <mc:Fallback>
                <p:oleObj name="文档" r:id="rId4" imgW="4604240" imgH="2303171" progId="Word.Document.12">
                  <p:embed/>
                  <p:pic>
                    <p:nvPicPr>
                      <p:cNvPr id="0" name=""/>
                      <p:cNvPicPr/>
                      <p:nvPr/>
                    </p:nvPicPr>
                    <p:blipFill>
                      <a:blip r:embed="rId5"/>
                      <a:stretch>
                        <a:fillRect/>
                      </a:stretch>
                    </p:blipFill>
                    <p:spPr>
                      <a:xfrm>
                        <a:off x="340700" y="971325"/>
                        <a:ext cx="11510600" cy="5757928"/>
                      </a:xfrm>
                      <a:prstGeom prst="rect">
                        <a:avLst/>
                      </a:prstGeom>
                    </p:spPr>
                  </p:pic>
                </p:oleObj>
              </mc:Fallback>
            </mc:AlternateContent>
          </a:graphicData>
        </a:graphic>
      </p:graphicFrame>
    </p:spTree>
    <p:extLst>
      <p:ext uri="{BB962C8B-B14F-4D97-AF65-F5344CB8AC3E}">
        <p14:creationId xmlns:p14="http://schemas.microsoft.com/office/powerpoint/2010/main" val="29992924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568913"/>
            <a:ext cx="11430000" cy="65248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en-US" altLang="zh-CN" sz="2800" b="1"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分别作出两条入射光线通过透镜后的折射光线</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smtClean="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6" name="JW8QXR106.eps" descr="id:2147496090;FounderCES"/>
          <p:cNvPicPr/>
          <p:nvPr/>
        </p:nvPicPr>
        <p:blipFill>
          <a:blip r:embed="rId2">
            <a:clrChange>
              <a:clrFrom>
                <a:srgbClr val="FFFFFF"/>
              </a:clrFrom>
              <a:clrTo>
                <a:srgbClr val="FFFFFF">
                  <a:alpha val="0"/>
                </a:srgbClr>
              </a:clrTo>
            </a:clrChange>
          </a:blip>
          <a:stretch>
            <a:fillRect/>
          </a:stretch>
        </p:blipFill>
        <p:spPr>
          <a:xfrm>
            <a:off x="4269926" y="1221399"/>
            <a:ext cx="2540778" cy="1625298"/>
          </a:xfrm>
          <a:prstGeom prst="rect">
            <a:avLst/>
          </a:prstGeom>
        </p:spPr>
      </p:pic>
      <p:pic>
        <p:nvPicPr>
          <p:cNvPr id="4" name="JW8QXR107.eps" descr="id:2147485866;FounderCES"/>
          <p:cNvPicPr/>
          <p:nvPr/>
        </p:nvPicPr>
        <p:blipFill>
          <a:blip r:embed="rId3">
            <a:duotone>
              <a:schemeClr val="accent2">
                <a:shade val="45000"/>
                <a:satMod val="135000"/>
              </a:schemeClr>
              <a:prstClr val="white"/>
            </a:duotone>
            <a:clrChange>
              <a:clrFrom>
                <a:srgbClr val="FFFFFF"/>
              </a:clrFrom>
              <a:clrTo>
                <a:srgbClr val="FFFFFF">
                  <a:alpha val="0"/>
                </a:srgbClr>
              </a:clrTo>
            </a:clrChange>
          </a:blip>
          <a:stretch>
            <a:fillRect/>
          </a:stretch>
        </p:blipFill>
        <p:spPr>
          <a:xfrm>
            <a:off x="4136818" y="3067684"/>
            <a:ext cx="3115321" cy="1968482"/>
          </a:xfrm>
          <a:prstGeom prst="rect">
            <a:avLst/>
          </a:prstGeom>
        </p:spPr>
      </p:pic>
    </p:spTree>
    <p:extLst>
      <p:ext uri="{BB962C8B-B14F-4D97-AF65-F5344CB8AC3E}">
        <p14:creationId xmlns:p14="http://schemas.microsoft.com/office/powerpoint/2010/main" val="38498482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405393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目标</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学习概览</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4053938"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基础</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自主预习</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7" name="圆角矩形 26">
            <a:hlinkClick r:id="rId4" action="ppaction://hlinksldjump"/>
          </p:cNvPr>
          <p:cNvSpPr/>
          <p:nvPr/>
        </p:nvSpPr>
        <p:spPr>
          <a:xfrm>
            <a:off x="4053937"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探究</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重难解析</a:t>
            </a:r>
            <a:endParaRPr lang="zh-CN" altLang="en-US" sz="3600" dirty="0">
              <a:solidFill>
                <a:prstClr val="white"/>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目标</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学习概览</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graphicFrame>
        <p:nvGraphicFramePr>
          <p:cNvPr id="14" name="表格 13"/>
          <p:cNvGraphicFramePr>
            <a:graphicFrameLocks noGrp="1" noChangeAspect="1"/>
          </p:cNvGraphicFramePr>
          <p:nvPr>
            <p:extLst>
              <p:ext uri="{D42A27DB-BD31-4B8C-83A1-F6EECF244321}">
                <p14:modId xmlns:p14="http://schemas.microsoft.com/office/powerpoint/2010/main" val="548359957"/>
              </p:ext>
            </p:extLst>
          </p:nvPr>
        </p:nvGraphicFramePr>
        <p:xfrm>
          <a:off x="381000" y="1223361"/>
          <a:ext cx="11430000" cy="4267200"/>
        </p:xfrm>
        <a:graphic>
          <a:graphicData uri="http://schemas.openxmlformats.org/drawingml/2006/table">
            <a:tbl>
              <a:tblPr firstRow="1" firstCol="1" bandRow="1"/>
              <a:tblGrid>
                <a:gridCol w="5715000"/>
                <a:gridCol w="5715000"/>
              </a:tblGrid>
              <a:tr h="0">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素养目标</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思维导图</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通过观察凸透镜和凹透镜</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了解透镜的特点</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准确区分凸透镜和凹透镜。</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通过观察实验现象</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认识凸透镜对光的会聚作用和凹透镜对光的发散作用。</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科学探究、物理观念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了解透镜的焦点、焦距</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熟练画出凸透镜和凹透镜三条特殊光线的传播路径。</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rPr>
                        <a:t> </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18" name="25MKG37.eps"/>
          <p:cNvPicPr/>
          <p:nvPr/>
        </p:nvPicPr>
        <p:blipFill>
          <a:blip r:embed="rId3">
            <a:clrChange>
              <a:clrFrom>
                <a:srgbClr val="FFFFFF"/>
              </a:clrFrom>
              <a:clrTo>
                <a:srgbClr val="FFFFFF">
                  <a:alpha val="0"/>
                </a:srgbClr>
              </a:clrTo>
            </a:clrChange>
          </a:blip>
          <a:stretch>
            <a:fillRect/>
          </a:stretch>
        </p:blipFill>
        <p:spPr>
          <a:xfrm>
            <a:off x="6216310" y="1810284"/>
            <a:ext cx="5513235" cy="3107886"/>
          </a:xfrm>
          <a:prstGeom prst="rect">
            <a:avLst/>
          </a:prstGeom>
        </p:spPr>
      </p:pic>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基础</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50172"/>
            <a:ext cx="11430000" cy="116038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知识点</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一</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凸透镜</a:t>
            </a: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和凹透镜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pPr>
            <a:r>
              <a:rPr lang="en-US" altLang="zh-CN" sz="2800" b="1" dirty="0">
                <a:solidFill>
                  <a:srgbClr val="000000"/>
                </a:solidFill>
                <a:latin typeface="Times New Roman" panose="02020603050405020304" pitchFamily="18" charset="0"/>
              </a:rPr>
              <a:t>1</a:t>
            </a:r>
            <a:r>
              <a:rPr lang="en-US" altLang="zh-CN" sz="2800" i="1" dirty="0">
                <a:solidFill>
                  <a:srgbClr val="000000"/>
                </a:solidFill>
                <a:latin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凸透镜和凹透镜</a:t>
            </a:r>
            <a:endParaRPr lang="zh-CN" altLang="en-US" sz="2800" dirty="0"/>
          </a:p>
        </p:txBody>
      </p:sp>
      <p:graphicFrame>
        <p:nvGraphicFramePr>
          <p:cNvPr id="3" name="表格 2"/>
          <p:cNvGraphicFramePr>
            <a:graphicFrameLocks noGrp="1" noChangeAspect="1"/>
          </p:cNvGraphicFramePr>
          <p:nvPr>
            <p:extLst>
              <p:ext uri="{D42A27DB-BD31-4B8C-83A1-F6EECF244321}">
                <p14:modId xmlns:p14="http://schemas.microsoft.com/office/powerpoint/2010/main" val="849929767"/>
              </p:ext>
            </p:extLst>
          </p:nvPr>
        </p:nvGraphicFramePr>
        <p:xfrm>
          <a:off x="381000" y="2293155"/>
          <a:ext cx="11430000" cy="3119624"/>
        </p:xfrm>
        <a:graphic>
          <a:graphicData uri="http://schemas.openxmlformats.org/drawingml/2006/table">
            <a:tbl>
              <a:tblPr firstRow="1" firstCol="1" bandRow="1"/>
              <a:tblGrid>
                <a:gridCol w="1552903"/>
                <a:gridCol w="4929352"/>
                <a:gridCol w="4947745"/>
              </a:tblGrid>
              <a:tr h="0">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类型</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凸透镜</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凹透镜</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9304">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特点</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中间</a:t>
                      </a:r>
                      <a:r>
                        <a:rPr lang="en-US" sz="2800"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边缘</a:t>
                      </a:r>
                      <a:r>
                        <a:rPr lang="en-US" sz="2800"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26670" marR="26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中间</a:t>
                      </a:r>
                      <a:r>
                        <a:rPr lang="en-US" sz="2800"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边缘</a:t>
                      </a:r>
                      <a:r>
                        <a:rPr lang="en-US" sz="2800"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26670" marR="2667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图解</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rPr>
                        <a:t> </a:t>
                      </a:r>
                      <a:endParaRPr lang="en-US" sz="2800" dirty="0" smtClean="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endParaRPr lang="en-US" altLang="zh-CN" sz="2800" dirty="0" smtClean="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endParaRPr lang="en-US" altLang="zh-CN" sz="2800" dirty="0" smtClean="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rPr>
                        <a:t> </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应用</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老花镜的镜片</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近视眼镜的镜片</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16" name="JW8QXR91.eps"/>
          <p:cNvPicPr/>
          <p:nvPr/>
        </p:nvPicPr>
        <p:blipFill>
          <a:blip r:embed="rId3">
            <a:clrChange>
              <a:clrFrom>
                <a:srgbClr val="FFFFFF"/>
              </a:clrFrom>
              <a:clrTo>
                <a:srgbClr val="FFFFFF">
                  <a:alpha val="0"/>
                </a:srgbClr>
              </a:clrTo>
            </a:clrChange>
          </a:blip>
          <a:stretch>
            <a:fillRect/>
          </a:stretch>
        </p:blipFill>
        <p:spPr>
          <a:xfrm>
            <a:off x="3447589" y="3322073"/>
            <a:ext cx="1691969" cy="1604302"/>
          </a:xfrm>
          <a:prstGeom prst="rect">
            <a:avLst/>
          </a:prstGeom>
        </p:spPr>
      </p:pic>
      <p:pic>
        <p:nvPicPr>
          <p:cNvPr id="17" name="JW8QXR92.eps"/>
          <p:cNvPicPr/>
          <p:nvPr/>
        </p:nvPicPr>
        <p:blipFill>
          <a:blip r:embed="rId4">
            <a:clrChange>
              <a:clrFrom>
                <a:srgbClr val="FFFFFF"/>
              </a:clrFrom>
              <a:clrTo>
                <a:srgbClr val="FFFFFF">
                  <a:alpha val="0"/>
                </a:srgbClr>
              </a:clrTo>
            </a:clrChange>
          </a:blip>
          <a:stretch>
            <a:fillRect/>
          </a:stretch>
        </p:blipFill>
        <p:spPr>
          <a:xfrm>
            <a:off x="8126127" y="3343093"/>
            <a:ext cx="1927208" cy="1575080"/>
          </a:xfrm>
          <a:prstGeom prst="rect">
            <a:avLst/>
          </a:prstGeom>
        </p:spPr>
      </p:pic>
      <p:sp>
        <p:nvSpPr>
          <p:cNvPr id="4" name="矩形 3"/>
          <p:cNvSpPr>
            <a:spLocks noChangeAspect="1"/>
          </p:cNvSpPr>
          <p:nvPr/>
        </p:nvSpPr>
        <p:spPr>
          <a:xfrm>
            <a:off x="3039401" y="2671032"/>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厚</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18" name="矩形 17"/>
          <p:cNvSpPr>
            <a:spLocks noChangeAspect="1"/>
          </p:cNvSpPr>
          <p:nvPr/>
        </p:nvSpPr>
        <p:spPr>
          <a:xfrm>
            <a:off x="5278104" y="2667750"/>
            <a:ext cx="543739"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薄</a:t>
            </a:r>
            <a:endParaRPr lang="zh-CN" altLang="en-US" sz="2800" dirty="0"/>
          </a:p>
        </p:txBody>
      </p:sp>
      <p:sp>
        <p:nvSpPr>
          <p:cNvPr id="19" name="矩形 18"/>
          <p:cNvSpPr>
            <a:spLocks noChangeAspect="1"/>
          </p:cNvSpPr>
          <p:nvPr/>
        </p:nvSpPr>
        <p:spPr>
          <a:xfrm>
            <a:off x="7945823" y="2667750"/>
            <a:ext cx="543739"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薄</a:t>
            </a:r>
            <a:endParaRPr lang="zh-CN" altLang="en-US" sz="2800" dirty="0"/>
          </a:p>
        </p:txBody>
      </p:sp>
      <p:sp>
        <p:nvSpPr>
          <p:cNvPr id="30" name="矩形 29"/>
          <p:cNvSpPr>
            <a:spLocks noChangeAspect="1"/>
          </p:cNvSpPr>
          <p:nvPr/>
        </p:nvSpPr>
        <p:spPr>
          <a:xfrm>
            <a:off x="10165415" y="2671697"/>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厚</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randombar(horizont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randombar(horizontal)">
                                      <p:cBhvr>
                                        <p:cTn id="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622062"/>
            <a:ext cx="11430000" cy="227421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主光轴和光心</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主光轴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通过两个球面</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的直线。</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光心</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主光轴上有个特殊的点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通过这个点的光</a:t>
            </a:r>
            <a:r>
              <a:rPr lang="en-US" altLang="zh-CN" sz="2800"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不变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这个点叫作透镜的光心。</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18" name="JW8QXR93.eps" descr="id:2147495963;FounderCES"/>
          <p:cNvPicPr/>
          <p:nvPr/>
        </p:nvPicPr>
        <p:blipFill>
          <a:blip r:embed="rId2">
            <a:clrChange>
              <a:clrFrom>
                <a:srgbClr val="FFFFFF"/>
              </a:clrFrom>
              <a:clrTo>
                <a:srgbClr val="FFFFFF">
                  <a:alpha val="0"/>
                </a:srgbClr>
              </a:clrTo>
            </a:clrChange>
          </a:blip>
          <a:stretch>
            <a:fillRect/>
          </a:stretch>
        </p:blipFill>
        <p:spPr>
          <a:xfrm>
            <a:off x="2217442" y="2927804"/>
            <a:ext cx="7252378" cy="1540146"/>
          </a:xfrm>
          <a:prstGeom prst="rect">
            <a:avLst/>
          </a:prstGeom>
        </p:spPr>
      </p:pic>
      <p:sp>
        <p:nvSpPr>
          <p:cNvPr id="2" name="矩形 1"/>
          <p:cNvSpPr>
            <a:spLocks noChangeAspect="1"/>
          </p:cNvSpPr>
          <p:nvPr/>
        </p:nvSpPr>
        <p:spPr>
          <a:xfrm>
            <a:off x="4585138" y="119046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球心</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7849506" y="1738148"/>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传播</a:t>
            </a:r>
            <a:r>
              <a:rPr lang="zh-CN" altLang="zh-CN" sz="2800" dirty="0" smtClean="0">
                <a:solidFill>
                  <a:srgbClr val="FF0000"/>
                </a:solidFill>
                <a:latin typeface="Times New Roman" panose="02020603050405020304" pitchFamily="18" charset="0"/>
                <a:cs typeface="Times New Roman" panose="02020603050405020304" pitchFamily="18" charset="0"/>
              </a:rPr>
              <a:t>方向</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339052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97339"/>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知识点</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二</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透镜</a:t>
            </a: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对光的作用</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凸透镜对光有</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作用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凸透镜又叫</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透镜。</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凹透镜对光有</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作用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凹透镜又叫</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透镜。</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3" name="矩形 2"/>
          <p:cNvSpPr>
            <a:spLocks noChangeAspect="1"/>
          </p:cNvSpPr>
          <p:nvPr/>
        </p:nvSpPr>
        <p:spPr>
          <a:xfrm>
            <a:off x="381000" y="2451973"/>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正黑简体"/>
                <a:cs typeface="Times New Roman" panose="02020603050405020304" pitchFamily="18" charset="0"/>
              </a:rPr>
              <a:t>微思考</a:t>
            </a:r>
            <a:r>
              <a:rPr lang="zh-CN" altLang="zh-CN" sz="2800" dirty="0">
                <a:solidFill>
                  <a:srgbClr val="000000"/>
                </a:solidFill>
                <a:latin typeface="NEU-BZ-S92" panose="02020503000000020003" pitchFamily="18" charset="-122"/>
                <a:ea typeface="Times New Roman" panose="02020603050405020304" pitchFamily="18" charset="0"/>
                <a:cs typeface="Times New Roman" panose="02020603050405020304" pitchFamily="18" charset="0"/>
              </a:rPr>
              <a:t> </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为了防止森林火灾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在森林里不允许随地丢弃透明的装液体的饮料瓶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这是为什么</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4" name="矩形 3"/>
          <p:cNvSpPr>
            <a:spLocks noChangeAspect="1"/>
          </p:cNvSpPr>
          <p:nvPr/>
        </p:nvSpPr>
        <p:spPr>
          <a:xfrm>
            <a:off x="3239814" y="115425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会聚</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7601607" y="1154252"/>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会聚</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3239813" y="170065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发散</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7601606" y="1711165"/>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发散</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8" name="矩形 7"/>
          <p:cNvSpPr>
            <a:spLocks noChangeAspect="1"/>
          </p:cNvSpPr>
          <p:nvPr/>
        </p:nvSpPr>
        <p:spPr>
          <a:xfrm>
            <a:off x="381000" y="3616389"/>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提示</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装液体的饮料瓶相当于一个凸透镜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凸透镜对光具有会聚作用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容易引发火灾。</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28870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81000" y="178675"/>
            <a:ext cx="11430000" cy="339451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知识点</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三</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焦点</a:t>
            </a: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和焦距</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焦点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凸透镜能使跟主光轴</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的光会聚在主光轴上的一点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这个点叫凸透镜的焦点。</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焦距</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焦点到凸透镜</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的距离叫作焦距。</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en-US" altLang="zh-CN" sz="2800"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表示焦点</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表示焦距。凸透镜的焦距越</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对光的会聚作用</a:t>
            </a:r>
            <a:r>
              <a:rPr lang="zh-CN" altLang="zh-CN" sz="2800" dirty="0" smtClean="0">
                <a:solidFill>
                  <a:srgbClr val="000000"/>
                </a:solidFill>
                <a:latin typeface="Times New Roman" panose="02020603050405020304" pitchFamily="18" charset="0"/>
                <a:cs typeface="Times New Roman" panose="02020603050405020304" pitchFamily="18" charset="0"/>
              </a:rPr>
              <a:t>越</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6" name="JW8QXR94.eps" descr="id:2147495991;FounderCES"/>
          <p:cNvPicPr/>
          <p:nvPr/>
        </p:nvPicPr>
        <p:blipFill>
          <a:blip r:embed="rId2">
            <a:clrChange>
              <a:clrFrom>
                <a:srgbClr val="FFFFFF"/>
              </a:clrFrom>
              <a:clrTo>
                <a:srgbClr val="FFFFFF">
                  <a:alpha val="0"/>
                </a:srgbClr>
              </a:clrTo>
            </a:clrChange>
          </a:blip>
          <a:stretch>
            <a:fillRect/>
          </a:stretch>
        </p:blipFill>
        <p:spPr>
          <a:xfrm>
            <a:off x="4091808" y="3573194"/>
            <a:ext cx="3475639" cy="2345314"/>
          </a:xfrm>
          <a:prstGeom prst="rect">
            <a:avLst/>
          </a:prstGeom>
        </p:spPr>
      </p:pic>
      <p:sp>
        <p:nvSpPr>
          <p:cNvPr id="2" name="矩形 1"/>
          <p:cNvSpPr>
            <a:spLocks noChangeAspect="1"/>
          </p:cNvSpPr>
          <p:nvPr/>
        </p:nvSpPr>
        <p:spPr>
          <a:xfrm>
            <a:off x="5113931" y="73431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平行</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3" name="矩形 2"/>
          <p:cNvSpPr>
            <a:spLocks noChangeAspect="1"/>
          </p:cNvSpPr>
          <p:nvPr/>
        </p:nvSpPr>
        <p:spPr>
          <a:xfrm>
            <a:off x="4110842" y="1853638"/>
            <a:ext cx="992579"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光</a:t>
            </a:r>
            <a:r>
              <a:rPr lang="zh-CN" altLang="zh-CN" sz="2800" dirty="0" smtClean="0">
                <a:solidFill>
                  <a:srgbClr val="FF0000"/>
                </a:solidFill>
                <a:latin typeface="Times New Roman" panose="02020603050405020304" pitchFamily="18" charset="0"/>
                <a:cs typeface="Times New Roman" panose="02020603050405020304" pitchFamily="18" charset="0"/>
              </a:rPr>
              <a:t>心</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2924504" y="2411827"/>
            <a:ext cx="494046" cy="604909"/>
          </a:xfrm>
          <a:prstGeom prst="rect">
            <a:avLst/>
          </a:prstGeom>
        </p:spPr>
        <p:txBody>
          <a:bodyPr wrap="none">
            <a:spAutoFit/>
          </a:bodyPr>
          <a:lstStyle/>
          <a:p>
            <a:pPr>
              <a:lnSpc>
                <a:spcPct val="130000"/>
              </a:lnSpc>
            </a:pPr>
            <a:r>
              <a:rPr lang="en-US" altLang="zh-CN" sz="2800" i="1" dirty="0" smtClean="0">
                <a:solidFill>
                  <a:srgbClr val="FF0000"/>
                </a:solidFill>
                <a:latin typeface="Times New Roman" panose="02020603050405020304" pitchFamily="18" charset="0"/>
              </a:rPr>
              <a:t>F </a:t>
            </a:r>
            <a:endParaRPr lang="zh-CN" altLang="en-US" sz="2800" dirty="0"/>
          </a:p>
        </p:txBody>
      </p:sp>
      <p:sp>
        <p:nvSpPr>
          <p:cNvPr id="7" name="矩形 6"/>
          <p:cNvSpPr>
            <a:spLocks noChangeAspect="1"/>
          </p:cNvSpPr>
          <p:nvPr/>
        </p:nvSpPr>
        <p:spPr>
          <a:xfrm>
            <a:off x="6278293" y="2408621"/>
            <a:ext cx="284052" cy="604909"/>
          </a:xfrm>
          <a:prstGeom prst="rect">
            <a:avLst/>
          </a:prstGeom>
        </p:spPr>
        <p:txBody>
          <a:bodyPr wrap="none">
            <a:spAutoFit/>
          </a:bodyPr>
          <a:lstStyle/>
          <a:p>
            <a:pPr>
              <a:lnSpc>
                <a:spcPct val="130000"/>
              </a:lnSpc>
            </a:pPr>
            <a:r>
              <a:rPr lang="en-US" altLang="zh-CN" sz="2800" i="1" dirty="0" smtClean="0">
                <a:solidFill>
                  <a:srgbClr val="FF0000"/>
                </a:solidFill>
                <a:latin typeface="Times New Roman" panose="02020603050405020304" pitchFamily="18" charset="0"/>
              </a:rPr>
              <a:t>f</a:t>
            </a:r>
            <a:endParaRPr lang="zh-CN" altLang="en-US" sz="2800" dirty="0"/>
          </a:p>
        </p:txBody>
      </p:sp>
      <p:sp>
        <p:nvSpPr>
          <p:cNvPr id="8" name="矩形 7"/>
          <p:cNvSpPr>
            <a:spLocks noChangeAspect="1"/>
          </p:cNvSpPr>
          <p:nvPr/>
        </p:nvSpPr>
        <p:spPr>
          <a:xfrm>
            <a:off x="998343" y="2940565"/>
            <a:ext cx="543739"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小</a:t>
            </a:r>
            <a:endParaRPr lang="zh-CN" altLang="en-US" sz="2800" dirty="0"/>
          </a:p>
        </p:txBody>
      </p:sp>
      <p:sp>
        <p:nvSpPr>
          <p:cNvPr id="9" name="矩形 8"/>
          <p:cNvSpPr>
            <a:spLocks noChangeAspect="1"/>
          </p:cNvSpPr>
          <p:nvPr/>
        </p:nvSpPr>
        <p:spPr>
          <a:xfrm>
            <a:off x="5676985" y="2944926"/>
            <a:ext cx="543739"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强</a:t>
            </a:r>
            <a:endParaRPr lang="zh-CN" altLang="en-US" sz="2800" dirty="0"/>
          </a:p>
        </p:txBody>
      </p:sp>
    </p:spTree>
    <p:extLst>
      <p:ext uri="{BB962C8B-B14F-4D97-AF65-F5344CB8AC3E}">
        <p14:creationId xmlns:p14="http://schemas.microsoft.com/office/powerpoint/2010/main" val="747990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59304"/>
            <a:ext cx="11430000" cy="227421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FF0000"/>
                </a:solidFill>
                <a:latin typeface="Arial" panose="020B0604020202020204" pitchFamily="34" charset="0"/>
                <a:ea typeface="黑体" panose="02010609060101010101" pitchFamily="49" charset="-122"/>
                <a:cs typeface="Times New Roman" panose="02020603050405020304" pitchFamily="18" charset="0"/>
              </a:rPr>
              <a:t>教材素材再利用</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小丽将一个凸透镜正对太阳光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再把一张纸放在它的另一侧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改变透镜与纸的距离</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直到纸上出现一个最小、最亮的光斑。小丽测出光斑到透镜中心的距离为</a:t>
            </a:r>
            <a:r>
              <a:rPr lang="en-US" altLang="zh-CN" sz="2800" dirty="0">
                <a:solidFill>
                  <a:srgbClr val="000000"/>
                </a:solidFill>
                <a:latin typeface="Times New Roman" panose="02020603050405020304" pitchFamily="18" charset="0"/>
                <a:cs typeface="Times New Roman" panose="02020603050405020304" pitchFamily="18" charset="0"/>
              </a:rPr>
              <a:t>20 cm,</a:t>
            </a:r>
            <a:r>
              <a:rPr lang="zh-CN" altLang="zh-CN" sz="2800" dirty="0">
                <a:solidFill>
                  <a:srgbClr val="000000"/>
                </a:solidFill>
                <a:latin typeface="Times New Roman" panose="02020603050405020304" pitchFamily="18" charset="0"/>
                <a:cs typeface="Times New Roman" panose="02020603050405020304" pitchFamily="18" charset="0"/>
              </a:rPr>
              <a:t>此时这个光斑所处的位置就是该透镜的</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它的焦距为</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cm</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7" name="JW8QXR95.eps" descr="id:2147496005;FounderCES"/>
          <p:cNvPicPr/>
          <p:nvPr/>
        </p:nvPicPr>
        <p:blipFill>
          <a:blip r:embed="rId2"/>
          <a:stretch>
            <a:fillRect/>
          </a:stretch>
        </p:blipFill>
        <p:spPr>
          <a:xfrm>
            <a:off x="3657479" y="2654536"/>
            <a:ext cx="4015073" cy="2955882"/>
          </a:xfrm>
          <a:prstGeom prst="rect">
            <a:avLst/>
          </a:prstGeom>
        </p:spPr>
      </p:pic>
      <p:sp>
        <p:nvSpPr>
          <p:cNvPr id="3" name="矩形 2"/>
          <p:cNvSpPr>
            <a:spLocks noChangeAspect="1"/>
          </p:cNvSpPr>
          <p:nvPr/>
        </p:nvSpPr>
        <p:spPr>
          <a:xfrm>
            <a:off x="2262352" y="202277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焦点</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6116269" y="2022776"/>
            <a:ext cx="543739"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20</a:t>
            </a:r>
            <a:endParaRPr lang="zh-CN" altLang="en-US" sz="2800" dirty="0"/>
          </a:p>
        </p:txBody>
      </p:sp>
    </p:spTree>
    <p:extLst>
      <p:ext uri="{BB962C8B-B14F-4D97-AF65-F5344CB8AC3E}">
        <p14:creationId xmlns:p14="http://schemas.microsoft.com/office/powerpoint/2010/main" val="193615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3622979" y="103386"/>
            <a:ext cx="5746402" cy="669887"/>
            <a:chOff x="3606630" y="897473"/>
            <a:chExt cx="4749093" cy="669887"/>
          </a:xfrm>
        </p:grpSpPr>
        <p:pic>
          <p:nvPicPr>
            <p:cNvPr id="21" name="图片 20" descr="阴影"/>
            <p:cNvPicPr>
              <a:picLocks noChangeAspect="1"/>
            </p:cNvPicPr>
            <p:nvPr/>
          </p:nvPicPr>
          <p:blipFill>
            <a:blip r:embed="rId2"/>
            <a:stretch>
              <a:fillRect/>
            </a:stretch>
          </p:blipFill>
          <p:spPr>
            <a:xfrm>
              <a:off x="3606630" y="897473"/>
              <a:ext cx="4749093" cy="669887"/>
            </a:xfrm>
            <a:prstGeom prst="rect">
              <a:avLst/>
            </a:prstGeom>
          </p:spPr>
        </p:pic>
        <p:sp>
          <p:nvSpPr>
            <p:cNvPr id="22" name="文本框 21"/>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探究</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773273"/>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探究问题</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一</a:t>
            </a:r>
            <a:r>
              <a:rPr lang="en-US" altLang="zh-CN" sz="2800" dirty="0" smtClean="0">
                <a:solidFill>
                  <a:srgbClr val="000000"/>
                </a:solidFill>
                <a:latin typeface="NEU-BZ-S92" panose="02020503000000020003" pitchFamily="18" charset="-122"/>
                <a:ea typeface="方正兰亭中黑_GBK"/>
                <a:cs typeface="Times New Roman" panose="02020603050405020304" pitchFamily="18" charset="0"/>
              </a:rPr>
              <a:t>  </a:t>
            </a:r>
            <a:r>
              <a:rPr lang="zh-CN" altLang="zh-CN" sz="2800" dirty="0" smtClean="0">
                <a:solidFill>
                  <a:srgbClr val="000000"/>
                </a:solidFill>
                <a:latin typeface="NEU-BZ-S92" panose="02020503000000020003" pitchFamily="18" charset="-122"/>
                <a:ea typeface="方正兰亭中黑_GBK"/>
                <a:cs typeface="Times New Roman" panose="02020603050405020304" pitchFamily="18" charset="0"/>
              </a:rPr>
              <a:t>透镜</a:t>
            </a:r>
            <a:r>
              <a:rPr lang="zh-CN" altLang="zh-CN" sz="2800" dirty="0">
                <a:solidFill>
                  <a:srgbClr val="000000"/>
                </a:solidFill>
                <a:latin typeface="NEU-BZ-S92" panose="02020503000000020003" pitchFamily="18" charset="-122"/>
                <a:ea typeface="方正兰亭中黑_GBK"/>
                <a:cs typeface="Times New Roman" panose="02020603050405020304" pitchFamily="18" charset="0"/>
              </a:rPr>
              <a:t>对光的作用</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a:t>
            </a:r>
            <a:r>
              <a:rPr lang="en-US" altLang="zh-CN" sz="2800" b="1"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在图甲、乙所示的虚线方框内各放置一个透镜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两束光通过透镜前后的方向如图所示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则</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14" name="JW8QXR96.eps" descr="id:2147496026;FounderCES"/>
          <p:cNvPicPr/>
          <p:nvPr/>
        </p:nvPicPr>
        <p:blipFill>
          <a:blip r:embed="rId3">
            <a:clrChange>
              <a:clrFrom>
                <a:srgbClr val="FFFFFF"/>
              </a:clrFrom>
              <a:clrTo>
                <a:srgbClr val="FFFFFF">
                  <a:alpha val="0"/>
                </a:srgbClr>
              </a:clrTo>
            </a:clrChange>
          </a:blip>
          <a:stretch>
            <a:fillRect/>
          </a:stretch>
        </p:blipFill>
        <p:spPr>
          <a:xfrm>
            <a:off x="2449545" y="2527270"/>
            <a:ext cx="6295061" cy="1866540"/>
          </a:xfrm>
          <a:prstGeom prst="rect">
            <a:avLst/>
          </a:prstGeom>
        </p:spPr>
      </p:pic>
      <p:sp>
        <p:nvSpPr>
          <p:cNvPr id="3" name="矩形 2"/>
          <p:cNvSpPr>
            <a:spLocks noChangeAspect="1"/>
          </p:cNvSpPr>
          <p:nvPr/>
        </p:nvSpPr>
        <p:spPr>
          <a:xfrm>
            <a:off x="381000" y="4408260"/>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甲为凹透镜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乙为</a:t>
            </a:r>
            <a:r>
              <a:rPr lang="zh-CN" altLang="zh-CN" sz="2800" dirty="0" smtClean="0">
                <a:solidFill>
                  <a:srgbClr val="000000"/>
                </a:solidFill>
                <a:latin typeface="Times New Roman" panose="02020603050405020304" pitchFamily="18" charset="0"/>
                <a:cs typeface="Times New Roman" panose="02020603050405020304" pitchFamily="18" charset="0"/>
              </a:rPr>
              <a:t>凸透镜</a:t>
            </a:r>
            <a:r>
              <a:rPr lang="en-US" altLang="zh-CN" sz="2800" dirty="0" smtClean="0">
                <a:solidFill>
                  <a:srgbClr val="000000"/>
                </a:solidFill>
                <a:latin typeface="NEU-BZ-S92" panose="02020503000000020003" pitchFamily="18" charset="-122"/>
                <a:ea typeface="NEU-BZ-S92" panose="02020503000000020003" pitchFamily="18"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B</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甲为凸透镜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乙为凹透镜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cs typeface="Times New Roman" panose="02020603050405020304" pitchFamily="18" charset="0"/>
              </a:rPr>
              <a:t>甲、乙都为</a:t>
            </a:r>
            <a:r>
              <a:rPr lang="zh-CN" altLang="zh-CN" sz="2800" dirty="0" smtClean="0">
                <a:solidFill>
                  <a:srgbClr val="000000"/>
                </a:solidFill>
                <a:latin typeface="Times New Roman" panose="02020603050405020304" pitchFamily="18" charset="0"/>
                <a:cs typeface="Times New Roman" panose="02020603050405020304" pitchFamily="18" charset="0"/>
              </a:rPr>
              <a:t>凸透镜</a:t>
            </a:r>
            <a:r>
              <a:rPr lang="en-US" altLang="zh-CN" sz="2800" dirty="0" smtClean="0">
                <a:solidFill>
                  <a:srgbClr val="000000"/>
                </a:solidFill>
                <a:latin typeface="NEU-BZ-S92" panose="02020503000000020003" pitchFamily="18" charset="-122"/>
                <a:ea typeface="NEU-BZ-S92" panose="02020503000000020003" pitchFamily="18"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D</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甲、乙都为凹透镜</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15" name="矩形 14"/>
          <p:cNvSpPr>
            <a:spLocks noChangeAspect="1"/>
          </p:cNvSpPr>
          <p:nvPr/>
        </p:nvSpPr>
        <p:spPr>
          <a:xfrm>
            <a:off x="4380011" y="1897903"/>
            <a:ext cx="444352" cy="609398"/>
          </a:xfrm>
          <a:prstGeom prst="rect">
            <a:avLst/>
          </a:prstGeom>
        </p:spPr>
        <p:txBody>
          <a:bodyPr wrap="none">
            <a:spAutoFit/>
          </a:bodyPr>
          <a:lstStyle/>
          <a:p>
            <a:pPr>
              <a:lnSpc>
                <a:spcPct val="120000"/>
              </a:lnSpc>
            </a:pPr>
            <a:r>
              <a:rPr lang="en-US" altLang="zh-CN" sz="2800" b="1" dirty="0" smtClean="0">
                <a:solidFill>
                  <a:srgbClr val="FF0000"/>
                </a:solidFill>
                <a:latin typeface="Times New Roman" panose="02020603050405020304" pitchFamily="18" charset="0"/>
              </a:rPr>
              <a:t>A</a:t>
            </a:r>
            <a:endParaRPr lang="zh-CN" altLang="en-US" sz="2800" b="1" dirty="0">
              <a:solidFill>
                <a:srgbClr val="FF0000"/>
              </a:solidFill>
            </a:endParaRPr>
          </a:p>
        </p:txBody>
      </p:sp>
      <p:sp>
        <p:nvSpPr>
          <p:cNvPr id="4" name="矩形 3"/>
          <p:cNvSpPr>
            <a:spLocks noChangeAspect="1"/>
          </p:cNvSpPr>
          <p:nvPr/>
        </p:nvSpPr>
        <p:spPr>
          <a:xfrm>
            <a:off x="381000" y="5599880"/>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两束光通过甲后折射光线变得发散了</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所以甲是凹透镜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通过乙后折射光线变得会聚了</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所以乙是凸透镜。</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7072758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20"/>
                                        </p:tgtEl>
                                        <p:attrNameLst>
                                          <p:attrName>r</p:attrName>
                                        </p:attrNameLst>
                                      </p:cBhvr>
                                    </p:animRot>
                                    <p:animRot by="-240000">
                                      <p:cBhvr>
                                        <p:cTn id="7" dur="200" fill="hold">
                                          <p:stCondLst>
                                            <p:cond delay="200"/>
                                          </p:stCondLst>
                                        </p:cTn>
                                        <p:tgtEl>
                                          <p:spTgt spid="20"/>
                                        </p:tgtEl>
                                        <p:attrNameLst>
                                          <p:attrName>r</p:attrName>
                                        </p:attrNameLst>
                                      </p:cBhvr>
                                    </p:animRot>
                                    <p:animRot by="240000">
                                      <p:cBhvr>
                                        <p:cTn id="8" dur="200" fill="hold">
                                          <p:stCondLst>
                                            <p:cond delay="400"/>
                                          </p:stCondLst>
                                        </p:cTn>
                                        <p:tgtEl>
                                          <p:spTgt spid="20"/>
                                        </p:tgtEl>
                                        <p:attrNameLst>
                                          <p:attrName>r</p:attrName>
                                        </p:attrNameLst>
                                      </p:cBhvr>
                                    </p:animRot>
                                    <p:animRot by="-240000">
                                      <p:cBhvr>
                                        <p:cTn id="9" dur="200" fill="hold">
                                          <p:stCondLst>
                                            <p:cond delay="600"/>
                                          </p:stCondLst>
                                        </p:cTn>
                                        <p:tgtEl>
                                          <p:spTgt spid="20"/>
                                        </p:tgtEl>
                                        <p:attrNameLst>
                                          <p:attrName>r</p:attrName>
                                        </p:attrNameLst>
                                      </p:cBhvr>
                                    </p:animRot>
                                    <p:animRot by="120000">
                                      <p:cBhvr>
                                        <p:cTn id="10" dur="200" fill="hold">
                                          <p:stCondLst>
                                            <p:cond delay="800"/>
                                          </p:stCondLst>
                                        </p:cTn>
                                        <p:tgtEl>
                                          <p:spTgt spid="2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304</TotalTime>
  <Words>773</Words>
  <Application>Microsoft Office PowerPoint</Application>
  <PresentationFormat>宽屏</PresentationFormat>
  <Paragraphs>87</Paragraphs>
  <Slides>17</Slides>
  <Notes>1</Notes>
  <HiddenSlides>0</HiddenSlides>
  <MMClips>0</MMClips>
  <ScaleCrop>false</ScaleCrop>
  <HeadingPairs>
    <vt:vector size="8" baseType="variant">
      <vt:variant>
        <vt:lpstr>已用的字体</vt:lpstr>
      </vt:variant>
      <vt:variant>
        <vt:i4>14</vt:i4>
      </vt:variant>
      <vt:variant>
        <vt:lpstr>主题</vt:lpstr>
      </vt:variant>
      <vt:variant>
        <vt:i4>2</vt:i4>
      </vt:variant>
      <vt:variant>
        <vt:lpstr>嵌入 OLE 服务器</vt:lpstr>
      </vt:variant>
      <vt:variant>
        <vt:i4>1</vt:i4>
      </vt:variant>
      <vt:variant>
        <vt:lpstr>幻灯片标题</vt:lpstr>
      </vt:variant>
      <vt:variant>
        <vt:i4>17</vt:i4>
      </vt:variant>
    </vt:vector>
  </HeadingPairs>
  <TitlesOfParts>
    <vt:vector size="34" baseType="lpstr">
      <vt:lpstr>NEU-BZ-S92</vt:lpstr>
      <vt:lpstr>方正兰亭中黑_GBK</vt:lpstr>
      <vt:lpstr>方正书宋_GBK</vt:lpstr>
      <vt:lpstr>方正正黑简体</vt:lpstr>
      <vt:lpstr>仿宋</vt:lpstr>
      <vt:lpstr>黑体</vt:lpstr>
      <vt:lpstr>华文隶书</vt:lpstr>
      <vt:lpstr>楷体</vt:lpstr>
      <vt:lpstr>隶书</vt:lpstr>
      <vt:lpstr>宋体</vt:lpstr>
      <vt:lpstr>微软雅黑</vt:lpstr>
      <vt:lpstr>Arial</vt:lpstr>
      <vt:lpstr>Calibri</vt:lpstr>
      <vt:lpstr>Times New Roman</vt:lpstr>
      <vt:lpstr>1_Office 主题</vt:lpstr>
      <vt:lpstr>1_专业教辅课件Q:251490010</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41</cp:revision>
  <dcterms:created xsi:type="dcterms:W3CDTF">2021-07-19T03:09:34Z</dcterms:created>
  <dcterms:modified xsi:type="dcterms:W3CDTF">2025-09-22T07:14:50Z</dcterms:modified>
</cp:coreProperties>
</file>